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470" r:id="rId3"/>
    <p:sldId id="420" r:id="rId4"/>
    <p:sldId id="469" r:id="rId5"/>
    <p:sldId id="445" r:id="rId6"/>
    <p:sldId id="446" r:id="rId7"/>
    <p:sldId id="448" r:id="rId8"/>
    <p:sldId id="449" r:id="rId9"/>
    <p:sldId id="474" r:id="rId10"/>
    <p:sldId id="476" r:id="rId11"/>
    <p:sldId id="475" r:id="rId12"/>
    <p:sldId id="468" r:id="rId13"/>
    <p:sldId id="471" r:id="rId14"/>
    <p:sldId id="472" r:id="rId15"/>
    <p:sldId id="47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>
          <p15:clr>
            <a:srgbClr val="A4A3A4"/>
          </p15:clr>
        </p15:guide>
        <p15:guide id="2" orient="horz" pos="3801">
          <p15:clr>
            <a:srgbClr val="A4A3A4"/>
          </p15:clr>
        </p15:guide>
        <p15:guide id="3" orient="horz" pos="950">
          <p15:clr>
            <a:srgbClr val="A4A3A4"/>
          </p15:clr>
        </p15:guide>
        <p15:guide id="4" pos="5328">
          <p15:clr>
            <a:srgbClr val="A4A3A4"/>
          </p15:clr>
        </p15:guide>
        <p15:guide id="5" pos="2937">
          <p15:clr>
            <a:srgbClr val="A4A3A4"/>
          </p15:clr>
        </p15:guide>
        <p15:guide id="6" pos="432">
          <p15:clr>
            <a:srgbClr val="A4A3A4"/>
          </p15:clr>
        </p15:guide>
        <p15:guide id="7" pos="28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meron, JohnScott" initials="S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9A1E"/>
    <a:srgbClr val="0460A9"/>
    <a:srgbClr val="CC1B00"/>
    <a:srgbClr val="8D1F1B"/>
    <a:srgbClr val="0E1587"/>
    <a:srgbClr val="0432FF"/>
    <a:srgbClr val="7F7F7F"/>
    <a:srgbClr val="E74A21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5780E6-A8F4-46B0-B82D-9E7F56C639EF}">
  <a:tblStyle styleId="{1C5780E6-A8F4-46B0-B82D-9E7F56C639EF}" styleName="Novartis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646464"/>
              </a:solidFill>
            </a:ln>
          </a:top>
          <a:bottom>
            <a:ln w="6350">
              <a:solidFill>
                <a:srgbClr val="646464"/>
              </a:solidFill>
            </a:ln>
          </a:bottom>
          <a:insideH>
            <a:ln w="6350">
              <a:solidFill>
                <a:srgbClr val="646464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noFill/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 b="on">
        <a:fontRef idx="minor"/>
        <a:srgbClr val="000000"/>
      </a:tcTxStyle>
      <a:tcStyle>
        <a:tcBdr/>
      </a:tcStyle>
    </a:lastCol>
    <a:firstCol>
      <a:tcTxStyle b="on">
        <a:fontRef idx="minor"/>
        <a:srgbClr val="000000"/>
      </a:tcTxStyle>
      <a:tcStyle>
        <a:tcBdr/>
      </a:tcStyle>
    </a:firstCol>
    <a:lastRow>
      <a:tcTxStyle b="on">
        <a:fontRef idx="min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inor"/>
        <a:srgbClr val="0460A9"/>
      </a:tcTxStyle>
      <a:tcStyle>
        <a:tcBdr>
          <a:top>
            <a:ln>
              <a:noFill/>
            </a:ln>
          </a:top>
          <a:bottom>
            <a:ln w="19050">
              <a:solidFill>
                <a:srgbClr val="0460A9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25" autoAdjust="0"/>
    <p:restoredTop sz="94684"/>
  </p:normalViewPr>
  <p:slideViewPr>
    <p:cSldViewPr showGuides="1">
      <p:cViewPr>
        <p:scale>
          <a:sx n="103" d="100"/>
          <a:sy n="103" d="100"/>
        </p:scale>
        <p:origin x="568" y="320"/>
      </p:cViewPr>
      <p:guideLst>
        <p:guide orient="horz" pos="288"/>
        <p:guide orient="horz" pos="3801"/>
        <p:guide orient="horz" pos="950"/>
        <p:guide pos="5328"/>
        <p:guide pos="2937"/>
        <p:guide pos="432"/>
        <p:guide pos="282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4116"/>
    </p:cViewPr>
  </p:sorterViewPr>
  <p:notesViewPr>
    <p:cSldViewPr snapToGrid="0"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B60FF-ACF0-5A4A-9C79-4881E6B16567}" type="datetimeFigureOut">
              <a:rPr lang="en-US" smtClean="0">
                <a:latin typeface="Arial"/>
              </a:rPr>
              <a:pPr/>
              <a:t>7/23/18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BA786-EB35-BA4C-A7F7-24740D3067F1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99472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2.png>
</file>

<file path=ppt/media/image3.tiff>
</file>

<file path=ppt/media/image4.tiff>
</file>

<file path=ppt/media/image5.png>
</file>

<file path=ppt/media/image6.jpe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0C4595FF-6E7F-4C41-B8DF-4AE76FC1F075}" type="datetimeFigureOut">
              <a:rPr lang="en-US" smtClean="0"/>
              <a:pPr/>
              <a:t>7/23/18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5A6330BE-D91A-D240-B266-E5D5F99B4CC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167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3D50BE3-7B63-4F74-A846-78120FB61B94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767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18" name="Picture Placeholder 4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685800" y="457200"/>
            <a:ext cx="7770813" cy="379476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25000"/>
              <a:buFont typeface="Arial" pitchFamily="34" charset="0"/>
              <a:buNone/>
              <a:tabLst>
                <a:tab pos="3998913" algn="r"/>
                <a:tab pos="8229600" algn="r"/>
              </a:tabLst>
              <a:defRPr sz="12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965960" y="4389120"/>
            <a:ext cx="6490654" cy="960120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965958" y="5440680"/>
            <a:ext cx="4343400" cy="109728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0" y="914400"/>
            <a:ext cx="1965960" cy="777240"/>
          </a:xfrm>
          <a:solidFill>
            <a:schemeClr val="accent1"/>
          </a:solidFill>
        </p:spPr>
        <p:txBody>
          <a:bodyPr lIns="274320" tIns="91440" rIns="91440" bIns="91440" anchor="ctr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Business or Operating Unit/Franchise or Department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37160" y="-137160"/>
            <a:ext cx="9418320" cy="7132320"/>
            <a:chOff x="-137160" y="-137160"/>
            <a:chExt cx="9418320" cy="7132320"/>
          </a:xfrm>
        </p:grpSpPr>
        <p:cxnSp>
          <p:nvCxnSpPr>
            <p:cNvPr id="8" name="Straight Connector 7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918972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-13716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918972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-13716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8711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508761"/>
            <a:ext cx="3794760" cy="4525328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685800" y="1508761"/>
            <a:ext cx="3794760" cy="4023359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818626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965960" y="4389120"/>
            <a:ext cx="6490654" cy="960120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965960" y="5440680"/>
            <a:ext cx="4343400" cy="109728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25" name="Straight Connector 24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Picture Placeholder 4"/>
          <p:cNvSpPr>
            <a:spLocks noGrp="1"/>
          </p:cNvSpPr>
          <p:nvPr>
            <p:ph type="pic" sz="quarter" idx="13" hasCustomPrompt="1"/>
          </p:nvPr>
        </p:nvSpPr>
        <p:spPr bwMode="hidden">
          <a:xfrm>
            <a:off x="685800" y="455613"/>
            <a:ext cx="7770813" cy="379476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 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15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965960" y="2331720"/>
            <a:ext cx="6490654" cy="2286000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965960" y="4709161"/>
            <a:ext cx="6490654" cy="132492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25" name="Straight Connector 24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57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24254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852009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965959" y="4389120"/>
            <a:ext cx="6492241" cy="96012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dirty="0"/>
              <a:t>Thank</a:t>
            </a:r>
            <a:r>
              <a:rPr lang="en-US" baseline="0" dirty="0"/>
              <a:t> you</a:t>
            </a:r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3" hasCustomPrompt="1"/>
          </p:nvPr>
        </p:nvSpPr>
        <p:spPr bwMode="hidden">
          <a:xfrm>
            <a:off x="685800" y="455613"/>
            <a:ext cx="7770813" cy="379476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14" name="Straight Connector 13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1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965959" y="2331720"/>
            <a:ext cx="6492241" cy="2286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dirty="0"/>
              <a:t>Thank</a:t>
            </a:r>
            <a:r>
              <a:rPr lang="en-US" baseline="0" dirty="0"/>
              <a:t> you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19" name="Straight Connector 18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66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965960" y="2331720"/>
            <a:ext cx="6490654" cy="2286000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965960" y="4709161"/>
            <a:ext cx="6490654" cy="132492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0" y="914400"/>
            <a:ext cx="1965960" cy="777240"/>
          </a:xfrm>
          <a:solidFill>
            <a:schemeClr val="accent1"/>
          </a:solidFill>
        </p:spPr>
        <p:txBody>
          <a:bodyPr lIns="274320" tIns="91440" rIns="91440" bIns="91440" anchor="ctr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Business or Operating Unit/Franchise or Department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37160" y="-137160"/>
            <a:ext cx="9418320" cy="7132320"/>
            <a:chOff x="-137160" y="-137160"/>
            <a:chExt cx="9418320" cy="7132320"/>
          </a:xfrm>
        </p:grpSpPr>
        <p:cxnSp>
          <p:nvCxnSpPr>
            <p:cNvPr id="22" name="Straight Connector 21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18972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-13716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18972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-13716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721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2438" indent="-452438">
              <a:buSzPct val="100000"/>
              <a:buFont typeface="+mj-lt"/>
              <a:buAutoNum type="arabicPeriod"/>
              <a:defRPr/>
            </a:lvl1pPr>
            <a:lvl2pPr marL="684213" indent="-231775">
              <a:defRPr/>
            </a:lvl2pPr>
            <a:lvl3pPr marL="914400" indent="-230188">
              <a:defRPr/>
            </a:lvl3pPr>
            <a:lvl4pPr marL="1146175" indent="-231775">
              <a:defRPr/>
            </a:lvl4pPr>
            <a:lvl5pPr marL="1368425" indent="-22225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63075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78367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08761"/>
            <a:ext cx="3794760" cy="45253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508761"/>
            <a:ext cx="3794760" cy="45253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4697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6344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08761"/>
            <a:ext cx="3794760" cy="45253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663440" y="1508761"/>
            <a:ext cx="3794760" cy="4023359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738342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1508761"/>
            <a:ext cx="7772400" cy="45383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40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5623561"/>
            <a:ext cx="777240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685800" y="2057400"/>
            <a:ext cx="777240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266208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466344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1508761"/>
            <a:ext cx="7772400" cy="45383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40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685800" y="2057400"/>
            <a:ext cx="379476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4663440" y="2057400"/>
            <a:ext cx="379476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3623645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5623561"/>
            <a:ext cx="246888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337560" y="5623561"/>
            <a:ext cx="246888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5989320" y="5623561"/>
            <a:ext cx="246888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1508761"/>
            <a:ext cx="7772400" cy="45383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40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title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Content Placeholder 2"/>
          <p:cNvSpPr>
            <a:spLocks noGrp="1"/>
          </p:cNvSpPr>
          <p:nvPr>
            <p:ph sz="half" idx="22" hasCustomPrompt="1"/>
          </p:nvPr>
        </p:nvSpPr>
        <p:spPr>
          <a:xfrm>
            <a:off x="685800" y="2057400"/>
            <a:ext cx="246888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half" idx="23" hasCustomPrompt="1"/>
          </p:nvPr>
        </p:nvSpPr>
        <p:spPr>
          <a:xfrm>
            <a:off x="3337560" y="2057400"/>
            <a:ext cx="246888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sz="half" idx="24" hasCustomPrompt="1"/>
          </p:nvPr>
        </p:nvSpPr>
        <p:spPr>
          <a:xfrm>
            <a:off x="5989320" y="2057400"/>
            <a:ext cx="246888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1193407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08760"/>
            <a:ext cx="7772400" cy="4526280"/>
          </a:xfrm>
          <a:prstGeom prst="rect">
            <a:avLst/>
          </a:prstGeom>
        </p:spPr>
        <p:txBody>
          <a:bodyPr vert="horz" lIns="0" tIns="0" rIns="0" bIns="0" spcCol="18288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-137160" y="-137160"/>
            <a:ext cx="9418320" cy="7132320"/>
            <a:chOff x="-137160" y="-137160"/>
            <a:chExt cx="9418320" cy="7132320"/>
          </a:xfrm>
        </p:grpSpPr>
        <p:cxnSp>
          <p:nvCxnSpPr>
            <p:cNvPr id="12" name="Straight Connector 11"/>
            <p:cNvCxnSpPr/>
            <p:nvPr userDrawn="1"/>
          </p:nvCxnSpPr>
          <p:spPr>
            <a:xfrm flipV="1">
              <a:off x="6858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 flipV="1">
              <a:off x="6858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44805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44805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466344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 flipV="1">
              <a:off x="466344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9189720" y="150876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189720" y="60350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-137160" y="150876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-137160" y="60350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9189720" y="4572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-137160" y="4572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85800" y="6629400"/>
            <a:ext cx="228600" cy="2286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>
              <a:defRPr lang="en-US" sz="700" smtClean="0">
                <a:solidFill>
                  <a:srgbClr val="7F7F7F"/>
                </a:solidFill>
              </a:defRPr>
            </a:lvl1pPr>
          </a:lstStyle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629400"/>
            <a:ext cx="5715000" cy="2286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700" dirty="0">
                <a:solidFill>
                  <a:srgbClr val="7F7F7F"/>
                </a:solidFill>
              </a:defRPr>
            </a:lvl1pPr>
          </a:lstStyle>
          <a:p>
            <a:r>
              <a:rPr lang="en-US" dirty="0"/>
              <a:t>Business Use Only</a:t>
            </a:r>
          </a:p>
        </p:txBody>
      </p:sp>
    </p:spTree>
    <p:extLst>
      <p:ext uri="{BB962C8B-B14F-4D97-AF65-F5344CB8AC3E}">
        <p14:creationId xmlns:p14="http://schemas.microsoft.com/office/powerpoint/2010/main" val="1686022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62" r:id="rId3"/>
    <p:sldLayoutId id="2147483650" r:id="rId4"/>
    <p:sldLayoutId id="214748365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3" r:id="rId12"/>
    <p:sldLayoutId id="2147483670" r:id="rId13"/>
    <p:sldLayoutId id="2147483671" r:id="rId14"/>
    <p:sldLayoutId id="2147483669" r:id="rId15"/>
    <p:sldLayoutId id="2147483668" r:id="rId16"/>
  </p:sldLayoutIdLst>
  <p:hf hd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200"/>
        </a:spcBef>
        <a:buClrTx/>
        <a:buSzPct val="120000"/>
        <a:buFont typeface="Arial" pitchFamily="34" charset="0"/>
        <a:buChar char="•"/>
        <a:tabLst>
          <a:tab pos="3998913" algn="r"/>
          <a:tab pos="8229600" algn="r"/>
        </a:tabLst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4546" y="3733800"/>
            <a:ext cx="6490654" cy="2286000"/>
          </a:xfrm>
        </p:spPr>
        <p:txBody>
          <a:bodyPr/>
          <a:lstStyle/>
          <a:p>
            <a:r>
              <a:rPr lang="en-US" dirty="0"/>
              <a:t>Support dose selection in oncology trials by predicting receptor occupancy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4546" y="6111241"/>
            <a:ext cx="6490654" cy="548639"/>
          </a:xfrm>
        </p:spPr>
        <p:txBody>
          <a:bodyPr/>
          <a:lstStyle/>
          <a:p>
            <a:r>
              <a:rPr lang="en-US" dirty="0"/>
              <a:t>Andy Stein, Pharmacometrics, Novartis</a:t>
            </a:r>
          </a:p>
          <a:p>
            <a:r>
              <a:rPr lang="en-US"/>
              <a:t>August 15, 2018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28600"/>
            <a:ext cx="6477000" cy="432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904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E44E-0C0D-6E49-9343-12D0B6BC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formula exists for predicting target engagement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44D56-82D7-4346-AD84-7C6379DA44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BF214C-CE57-934C-B328-22E8C3CFC5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10</a:t>
            </a:fld>
            <a:endParaRPr lang="uk-UA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DC1DF41-103E-2A4D-A8F3-D4DFAE802487}"/>
                  </a:ext>
                </a:extLst>
              </p:cNvPr>
              <p:cNvSpPr/>
              <p:nvPr/>
            </p:nvSpPr>
            <p:spPr>
              <a:xfrm>
                <a:off x="1600200" y="1600200"/>
                <a:ext cx="5513432" cy="8931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Target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Engagement</m:t>
                      </m:r>
                      <m:r>
                        <a:rPr lang="en-US" sz="240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m:rPr>
                              <m:sty m:val="p"/>
                            </m:rP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eq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m:rPr>
                              <m:sty m:val="p"/>
                            </m:rP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fold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m:rPr>
                              <m:sty m:val="p"/>
                            </m:rP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eq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m:rPr>
                              <m:sty m:val="p"/>
                            </m:rP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fold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·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400" i="1">
                                  <a:latin typeface="Cambria Math" panose="02040503050406030204" pitchFamily="18" charset="0"/>
                                </a:rPr>
                                <m:t>avg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DC1DF41-103E-2A4D-A8F3-D4DFAE8024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0200" y="1600200"/>
                <a:ext cx="5513432" cy="893130"/>
              </a:xfrm>
              <a:prstGeom prst="rect">
                <a:avLst/>
              </a:prstGeom>
              <a:blipFill>
                <a:blip r:embed="rId2"/>
                <a:stretch>
                  <a:fillRect b="-42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572E7DF-DCD0-E84E-98FD-6386888E70C0}"/>
              </a:ext>
            </a:extLst>
          </p:cNvPr>
          <p:cNvSpPr/>
          <p:nvPr/>
        </p:nvSpPr>
        <p:spPr>
          <a:xfrm>
            <a:off x="914400" y="3124200"/>
            <a:ext cx="72390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788988">
              <a:tabLst>
                <a:tab pos="557213" algn="l"/>
              </a:tabLst>
            </a:pPr>
            <a:r>
              <a:rPr lang="en-US" sz="2000" i="1" dirty="0"/>
              <a:t>K</a:t>
            </a:r>
            <a:r>
              <a:rPr lang="en-US" sz="2000" i="1" baseline="-25000" dirty="0"/>
              <a:t>eq</a:t>
            </a:r>
            <a:r>
              <a:rPr lang="en-US" sz="2000" dirty="0"/>
              <a:t>   = equilibrium binding constant</a:t>
            </a:r>
          </a:p>
          <a:p>
            <a:pPr marL="800100" indent="-788988">
              <a:tabLst>
                <a:tab pos="557213" algn="l"/>
              </a:tabLst>
            </a:pPr>
            <a:endParaRPr lang="en-US" sz="2000" dirty="0"/>
          </a:p>
          <a:p>
            <a:pPr marL="800100" indent="-788988">
              <a:tabLst>
                <a:tab pos="557213" algn="l"/>
              </a:tabLst>
            </a:pPr>
            <a:r>
              <a:rPr lang="en-US" sz="2000" i="1" dirty="0"/>
              <a:t>T</a:t>
            </a:r>
            <a:r>
              <a:rPr lang="en-US" sz="2000" i="1" baseline="-25000" dirty="0"/>
              <a:t>fold</a:t>
            </a:r>
            <a:r>
              <a:rPr lang="en-US" sz="2000" dirty="0"/>
              <a:t>	= fold change in target expression after binding to drug</a:t>
            </a:r>
          </a:p>
          <a:p>
            <a:pPr marL="800100" indent="-788988">
              <a:tabLst>
                <a:tab pos="557213" algn="l"/>
              </a:tabLst>
            </a:pPr>
            <a:endParaRPr lang="en-US" sz="2000" dirty="0"/>
          </a:p>
          <a:p>
            <a:pPr marL="800100" indent="-788988">
              <a:tabLst>
                <a:tab pos="557213" algn="l"/>
              </a:tabLst>
            </a:pPr>
            <a:r>
              <a:rPr lang="en-US" sz="2000" i="1" dirty="0"/>
              <a:t>C</a:t>
            </a:r>
            <a:r>
              <a:rPr lang="en-US" sz="2000" i="1" baseline="-25000" dirty="0"/>
              <a:t>avg</a:t>
            </a:r>
            <a:r>
              <a:rPr lang="en-US" sz="2000" dirty="0"/>
              <a:t>	= steady state average drug conc.</a:t>
            </a:r>
          </a:p>
          <a:p>
            <a:pPr marL="800100" indent="-788988">
              <a:tabLst>
                <a:tab pos="557213" algn="l"/>
              </a:tabLst>
            </a:pPr>
            <a:endParaRPr lang="en-US" sz="2000" dirty="0"/>
          </a:p>
          <a:p>
            <a:pPr marL="800100" indent="-788988">
              <a:tabLst>
                <a:tab pos="557213" algn="l"/>
              </a:tabLst>
            </a:pPr>
            <a:r>
              <a:rPr lang="en-US" sz="2000" i="1" dirty="0"/>
              <a:t>B</a:t>
            </a:r>
            <a:r>
              <a:rPr lang="en-US" sz="2000" dirty="0"/>
              <a:t> 	= biodistribution coefficient; fraction of drug that makes it from circulation to tissue</a:t>
            </a:r>
          </a:p>
        </p:txBody>
      </p:sp>
    </p:spTree>
    <p:extLst>
      <p:ext uri="{BB962C8B-B14F-4D97-AF65-F5344CB8AC3E}">
        <p14:creationId xmlns:p14="http://schemas.microsoft.com/office/powerpoint/2010/main" val="3916814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C9F75-2BE0-AE47-96FF-1FE2AE8DE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Target engagement does not take into account competition with its endogenous ligand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2177C-788B-9D43-AFE7-18B3A87E5F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AB2E77-3387-2C4F-A6D3-F2D20B5FCA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11</a:t>
            </a:fld>
            <a:endParaRPr lang="uk-UA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2EA3EDD-A9E9-C348-9026-F9911BB74941}"/>
              </a:ext>
            </a:extLst>
          </p:cNvPr>
          <p:cNvGrpSpPr/>
          <p:nvPr/>
        </p:nvGrpSpPr>
        <p:grpSpPr>
          <a:xfrm rot="16200000">
            <a:off x="5354887" y="2701125"/>
            <a:ext cx="1139989" cy="503762"/>
            <a:chOff x="2452179" y="3762599"/>
            <a:chExt cx="1586421" cy="701040"/>
          </a:xfrm>
          <a:solidFill>
            <a:srgbClr val="C00000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2F300B9-1049-5340-897F-CAB8CFA0675E}"/>
                </a:ext>
              </a:extLst>
            </p:cNvPr>
            <p:cNvSpPr/>
            <p:nvPr/>
          </p:nvSpPr>
          <p:spPr>
            <a:xfrm>
              <a:off x="3124200" y="4023360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47EEE5B-5BF7-F44E-88DE-D79AAF49DE04}"/>
                </a:ext>
              </a:extLst>
            </p:cNvPr>
            <p:cNvSpPr/>
            <p:nvPr/>
          </p:nvSpPr>
          <p:spPr>
            <a:xfrm>
              <a:off x="2452179" y="3762599"/>
              <a:ext cx="1025990" cy="7010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2CB4C8-3A61-E842-9D78-FEE73C626456}"/>
              </a:ext>
            </a:extLst>
          </p:cNvPr>
          <p:cNvGrpSpPr/>
          <p:nvPr/>
        </p:nvGrpSpPr>
        <p:grpSpPr>
          <a:xfrm rot="16200000">
            <a:off x="3073429" y="2726852"/>
            <a:ext cx="930864" cy="438054"/>
            <a:chOff x="1981200" y="2223087"/>
            <a:chExt cx="1295400" cy="609600"/>
          </a:xfrm>
          <a:solidFill>
            <a:srgbClr val="EC9A1E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474F45-F91F-2A46-95D8-FEF4E5AEBAEE}"/>
                </a:ext>
              </a:extLst>
            </p:cNvPr>
            <p:cNvSpPr/>
            <p:nvPr/>
          </p:nvSpPr>
          <p:spPr>
            <a:xfrm>
              <a:off x="1981200" y="2413587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Moon 10">
              <a:extLst>
                <a:ext uri="{FF2B5EF4-FFF2-40B4-BE49-F238E27FC236}">
                  <a16:creationId xmlns:a16="http://schemas.microsoft.com/office/drawing/2014/main" id="{4FFCD63B-49E5-2A44-B866-6A4354E44B30}"/>
                </a:ext>
              </a:extLst>
            </p:cNvPr>
            <p:cNvSpPr/>
            <p:nvPr/>
          </p:nvSpPr>
          <p:spPr>
            <a:xfrm>
              <a:off x="2819400" y="2223087"/>
              <a:ext cx="457200" cy="609600"/>
            </a:xfrm>
            <a:prstGeom prst="mo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5F832A-EE14-DA49-ABA5-818D6F29C5AE}"/>
              </a:ext>
            </a:extLst>
          </p:cNvPr>
          <p:cNvGrpSpPr/>
          <p:nvPr/>
        </p:nvGrpSpPr>
        <p:grpSpPr>
          <a:xfrm rot="9900000">
            <a:off x="1129125" y="2528984"/>
            <a:ext cx="481401" cy="807599"/>
            <a:chOff x="2180831" y="2895600"/>
            <a:chExt cx="714769" cy="1199098"/>
          </a:xfrm>
          <a:solidFill>
            <a:srgbClr val="0460A9"/>
          </a:solidFill>
        </p:grpSpPr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8DE3141F-FB07-5E48-B587-89587B7BCB9B}"/>
                </a:ext>
              </a:extLst>
            </p:cNvPr>
            <p:cNvSpPr/>
            <p:nvPr/>
          </p:nvSpPr>
          <p:spPr>
            <a:xfrm>
              <a:off x="2438400" y="2895600"/>
              <a:ext cx="457200" cy="457200"/>
            </a:xfrm>
            <a:prstGeom prst="corner">
              <a:avLst>
                <a:gd name="adj1" fmla="val 21739"/>
                <a:gd name="adj2" fmla="val 217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77B819E-DE8E-DF4E-BF31-576AF51FCBEB}"/>
                </a:ext>
              </a:extLst>
            </p:cNvPr>
            <p:cNvSpPr/>
            <p:nvPr/>
          </p:nvSpPr>
          <p:spPr>
            <a:xfrm rot="2324461">
              <a:off x="2180831" y="3180298"/>
              <a:ext cx="93497" cy="914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F1EBE4F-D7C8-B949-8524-8EE2C5739D23}"/>
              </a:ext>
            </a:extLst>
          </p:cNvPr>
          <p:cNvGrpSpPr/>
          <p:nvPr/>
        </p:nvGrpSpPr>
        <p:grpSpPr>
          <a:xfrm rot="16200000">
            <a:off x="2066661" y="5415710"/>
            <a:ext cx="930864" cy="438054"/>
            <a:chOff x="1981200" y="2223087"/>
            <a:chExt cx="1295400" cy="609600"/>
          </a:xfrm>
          <a:solidFill>
            <a:srgbClr val="EC9A1E"/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3B62CE3-E501-BC45-B3E7-3A534E2CD2C7}"/>
                </a:ext>
              </a:extLst>
            </p:cNvPr>
            <p:cNvSpPr/>
            <p:nvPr/>
          </p:nvSpPr>
          <p:spPr>
            <a:xfrm>
              <a:off x="1981200" y="2413587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Moon 27">
              <a:extLst>
                <a:ext uri="{FF2B5EF4-FFF2-40B4-BE49-F238E27FC236}">
                  <a16:creationId xmlns:a16="http://schemas.microsoft.com/office/drawing/2014/main" id="{E1E84380-2E0B-3441-9A7A-901161821441}"/>
                </a:ext>
              </a:extLst>
            </p:cNvPr>
            <p:cNvSpPr/>
            <p:nvPr/>
          </p:nvSpPr>
          <p:spPr>
            <a:xfrm>
              <a:off x="2819400" y="2223087"/>
              <a:ext cx="457200" cy="609600"/>
            </a:xfrm>
            <a:prstGeom prst="mo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3F689F5-D3D1-C14C-8DC5-1C9EC62E40FA}"/>
              </a:ext>
            </a:extLst>
          </p:cNvPr>
          <p:cNvGrpSpPr/>
          <p:nvPr/>
        </p:nvGrpSpPr>
        <p:grpSpPr>
          <a:xfrm rot="8795135">
            <a:off x="2057400" y="4576352"/>
            <a:ext cx="481401" cy="807599"/>
            <a:chOff x="2180831" y="2895600"/>
            <a:chExt cx="714769" cy="1199098"/>
          </a:xfrm>
          <a:solidFill>
            <a:srgbClr val="0460A9"/>
          </a:solidFill>
        </p:grpSpPr>
        <p:sp>
          <p:nvSpPr>
            <p:cNvPr id="25" name="L-Shape 24">
              <a:extLst>
                <a:ext uri="{FF2B5EF4-FFF2-40B4-BE49-F238E27FC236}">
                  <a16:creationId xmlns:a16="http://schemas.microsoft.com/office/drawing/2014/main" id="{78AEFB6E-6D2B-A449-B4BF-CD3F1C50D2DC}"/>
                </a:ext>
              </a:extLst>
            </p:cNvPr>
            <p:cNvSpPr/>
            <p:nvPr/>
          </p:nvSpPr>
          <p:spPr>
            <a:xfrm>
              <a:off x="2438400" y="2895600"/>
              <a:ext cx="457200" cy="457200"/>
            </a:xfrm>
            <a:prstGeom prst="corner">
              <a:avLst>
                <a:gd name="adj1" fmla="val 21739"/>
                <a:gd name="adj2" fmla="val 217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2988A8B-D19B-6241-8CC8-AD23927F2673}"/>
                </a:ext>
              </a:extLst>
            </p:cNvPr>
            <p:cNvSpPr/>
            <p:nvPr/>
          </p:nvSpPr>
          <p:spPr>
            <a:xfrm rot="2324461">
              <a:off x="2180831" y="3180298"/>
              <a:ext cx="93497" cy="914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0FB1872-16D7-6249-978C-C5487D1234D0}"/>
              </a:ext>
            </a:extLst>
          </p:cNvPr>
          <p:cNvSpPr txBox="1"/>
          <p:nvPr/>
        </p:nvSpPr>
        <p:spPr>
          <a:xfrm>
            <a:off x="379174" y="2383012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Anti-PD-1</a:t>
            </a:r>
          </a:p>
          <a:p>
            <a:pPr algn="ctr"/>
            <a:r>
              <a:rPr lang="en-US" dirty="0"/>
              <a:t>Drug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C76C38-539C-CB40-A982-C89B6FFD094B}"/>
              </a:ext>
            </a:extLst>
          </p:cNvPr>
          <p:cNvSpPr txBox="1"/>
          <p:nvPr/>
        </p:nvSpPr>
        <p:spPr>
          <a:xfrm>
            <a:off x="2570914" y="236303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PD-1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07B617-9640-1345-9503-303C0C1E60E9}"/>
              </a:ext>
            </a:extLst>
          </p:cNvPr>
          <p:cNvSpPr txBox="1"/>
          <p:nvPr/>
        </p:nvSpPr>
        <p:spPr>
          <a:xfrm>
            <a:off x="829015" y="5387220"/>
            <a:ext cx="1287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Drug-PD-1</a:t>
            </a:r>
          </a:p>
          <a:p>
            <a:pPr algn="ctr"/>
            <a:r>
              <a:rPr lang="en-US" dirty="0"/>
              <a:t>Complex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FD5A70-B36D-AF46-8128-DC018C1FB1A9}"/>
              </a:ext>
            </a:extLst>
          </p:cNvPr>
          <p:cNvSpPr txBox="1"/>
          <p:nvPr/>
        </p:nvSpPr>
        <p:spPr>
          <a:xfrm>
            <a:off x="5021690" y="2336845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PD-L1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5B2C159-B20F-B543-928B-504B5458EB0F}"/>
              </a:ext>
            </a:extLst>
          </p:cNvPr>
          <p:cNvGrpSpPr/>
          <p:nvPr/>
        </p:nvGrpSpPr>
        <p:grpSpPr>
          <a:xfrm rot="16200000">
            <a:off x="4282936" y="5432726"/>
            <a:ext cx="930864" cy="438054"/>
            <a:chOff x="1981200" y="2223087"/>
            <a:chExt cx="1295400" cy="609600"/>
          </a:xfrm>
          <a:solidFill>
            <a:srgbClr val="EC9A1E"/>
          </a:solidFill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02459F2-8F1D-774A-B377-330AAB2F4E4C}"/>
                </a:ext>
              </a:extLst>
            </p:cNvPr>
            <p:cNvSpPr/>
            <p:nvPr/>
          </p:nvSpPr>
          <p:spPr>
            <a:xfrm>
              <a:off x="1981200" y="2413587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Moon 34">
              <a:extLst>
                <a:ext uri="{FF2B5EF4-FFF2-40B4-BE49-F238E27FC236}">
                  <a16:creationId xmlns:a16="http://schemas.microsoft.com/office/drawing/2014/main" id="{0E1CC59A-789B-7249-AAC3-840646587AED}"/>
                </a:ext>
              </a:extLst>
            </p:cNvPr>
            <p:cNvSpPr/>
            <p:nvPr/>
          </p:nvSpPr>
          <p:spPr>
            <a:xfrm>
              <a:off x="2819400" y="2223087"/>
              <a:ext cx="457200" cy="609600"/>
            </a:xfrm>
            <a:prstGeom prst="mo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112B16E-6E4A-8E4F-85E4-FD79D9B80AFD}"/>
              </a:ext>
            </a:extLst>
          </p:cNvPr>
          <p:cNvGrpSpPr/>
          <p:nvPr/>
        </p:nvGrpSpPr>
        <p:grpSpPr>
          <a:xfrm rot="16200000">
            <a:off x="4176301" y="4501478"/>
            <a:ext cx="1139989" cy="503762"/>
            <a:chOff x="2452179" y="3762599"/>
            <a:chExt cx="1586421" cy="701040"/>
          </a:xfrm>
          <a:solidFill>
            <a:srgbClr val="C00000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B5C17D2-7B77-F649-8A59-A2621E588A26}"/>
                </a:ext>
              </a:extLst>
            </p:cNvPr>
            <p:cNvSpPr/>
            <p:nvPr/>
          </p:nvSpPr>
          <p:spPr>
            <a:xfrm>
              <a:off x="3124200" y="4023360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2A1B84F-3734-4741-BD1C-5A9F5EEE300D}"/>
                </a:ext>
              </a:extLst>
            </p:cNvPr>
            <p:cNvSpPr/>
            <p:nvPr/>
          </p:nvSpPr>
          <p:spPr>
            <a:xfrm>
              <a:off x="2452179" y="3762599"/>
              <a:ext cx="1025990" cy="7010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C8875EEC-AD19-F145-9CB4-240EBAB9F8E1}"/>
              </a:ext>
            </a:extLst>
          </p:cNvPr>
          <p:cNvSpPr txBox="1"/>
          <p:nvPr/>
        </p:nvSpPr>
        <p:spPr>
          <a:xfrm>
            <a:off x="3220174" y="5393425"/>
            <a:ext cx="14285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PD-1/PD-L1</a:t>
            </a:r>
          </a:p>
          <a:p>
            <a:pPr algn="ctr"/>
            <a:r>
              <a:rPr lang="en-US" dirty="0"/>
              <a:t>Complex</a:t>
            </a:r>
          </a:p>
        </p:txBody>
      </p:sp>
      <p:sp>
        <p:nvSpPr>
          <p:cNvPr id="3" name="Lightning Bolt 2">
            <a:extLst>
              <a:ext uri="{FF2B5EF4-FFF2-40B4-BE49-F238E27FC236}">
                <a16:creationId xmlns:a16="http://schemas.microsoft.com/office/drawing/2014/main" id="{D34AADC4-D580-E444-B65D-65441A1451C1}"/>
              </a:ext>
            </a:extLst>
          </p:cNvPr>
          <p:cNvSpPr/>
          <p:nvPr/>
        </p:nvSpPr>
        <p:spPr>
          <a:xfrm>
            <a:off x="5015640" y="5059500"/>
            <a:ext cx="1447800" cy="491705"/>
          </a:xfrm>
          <a:prstGeom prst="lightningBol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EE1236-0D86-0C40-BC3D-33D7EA2AA19B}"/>
              </a:ext>
            </a:extLst>
          </p:cNvPr>
          <p:cNvSpPr txBox="1"/>
          <p:nvPr/>
        </p:nvSpPr>
        <p:spPr>
          <a:xfrm>
            <a:off x="6176763" y="4954719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Prevent tumor cell killing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42D77DE-1483-1F41-8969-C7F2D815104B}"/>
              </a:ext>
            </a:extLst>
          </p:cNvPr>
          <p:cNvSpPr txBox="1"/>
          <p:nvPr/>
        </p:nvSpPr>
        <p:spPr>
          <a:xfrm>
            <a:off x="2183975" y="2746594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DEE4D0D-7526-104C-ABBC-BD5CD81FE0E9}"/>
              </a:ext>
            </a:extLst>
          </p:cNvPr>
          <p:cNvGrpSpPr/>
          <p:nvPr/>
        </p:nvGrpSpPr>
        <p:grpSpPr>
          <a:xfrm>
            <a:off x="2385835" y="3581400"/>
            <a:ext cx="128765" cy="384111"/>
            <a:chOff x="3612754" y="2961087"/>
            <a:chExt cx="52695" cy="913068"/>
          </a:xfrm>
          <a:noFill/>
        </p:grpSpPr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00344AB-8B42-D644-B9B1-E5718F94E75C}"/>
                </a:ext>
              </a:extLst>
            </p:cNvPr>
            <p:cNvCxnSpPr/>
            <p:nvPr/>
          </p:nvCxnSpPr>
          <p:spPr>
            <a:xfrm flipV="1">
              <a:off x="3665449" y="2961087"/>
              <a:ext cx="0" cy="893369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54032834-6B73-BF4B-8BD3-042829097591}"/>
                </a:ext>
              </a:extLst>
            </p:cNvPr>
            <p:cNvCxnSpPr/>
            <p:nvPr/>
          </p:nvCxnSpPr>
          <p:spPr>
            <a:xfrm>
              <a:off x="3612754" y="2984384"/>
              <a:ext cx="0" cy="889771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30C28095-6703-E443-9F16-A9E40ED74291}"/>
              </a:ext>
            </a:extLst>
          </p:cNvPr>
          <p:cNvSpPr txBox="1"/>
          <p:nvPr/>
        </p:nvSpPr>
        <p:spPr>
          <a:xfrm>
            <a:off x="4482331" y="2746594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DD1705-AE3C-484D-B2BA-9770883726B6}"/>
              </a:ext>
            </a:extLst>
          </p:cNvPr>
          <p:cNvGrpSpPr/>
          <p:nvPr/>
        </p:nvGrpSpPr>
        <p:grpSpPr>
          <a:xfrm>
            <a:off x="4684191" y="3581400"/>
            <a:ext cx="128765" cy="384111"/>
            <a:chOff x="3612754" y="2961087"/>
            <a:chExt cx="52695" cy="913068"/>
          </a:xfrm>
          <a:noFill/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3B50A45-2196-8B42-BBFE-471C03704C0E}"/>
                </a:ext>
              </a:extLst>
            </p:cNvPr>
            <p:cNvCxnSpPr/>
            <p:nvPr/>
          </p:nvCxnSpPr>
          <p:spPr>
            <a:xfrm flipV="1">
              <a:off x="3665449" y="2961087"/>
              <a:ext cx="0" cy="893369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E4F37471-D526-7F43-B25D-F8D2C3585762}"/>
                </a:ext>
              </a:extLst>
            </p:cNvPr>
            <p:cNvCxnSpPr/>
            <p:nvPr/>
          </p:nvCxnSpPr>
          <p:spPr>
            <a:xfrm>
              <a:off x="3612754" y="2984384"/>
              <a:ext cx="0" cy="889771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269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9" grpId="0"/>
      <p:bldP spid="3" grpId="0" animBg="1"/>
      <p:bldP spid="6" grpId="0"/>
      <p:bldP spid="4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for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Extend potency formula to scenario where drug and endogenous ligand both bind target</a:t>
            </a:r>
          </a:p>
          <a:p>
            <a:r>
              <a:rPr lang="en-US" dirty="0"/>
              <a:t>Understand under which conditions the new potency factor for tumors is applicable</a:t>
            </a:r>
          </a:p>
          <a:p>
            <a:r>
              <a:rPr lang="en-US" dirty="0"/>
              <a:t>Perform sensitivity analyses with realistic parameters for actual drugs (tocilizumab, canakinumab, pembrolizumab, atezolizumab) to check calculations</a:t>
            </a:r>
          </a:p>
          <a:p>
            <a:r>
              <a:rPr lang="en-US" dirty="0"/>
              <a:t>Assess potency of marketed drugs in order to guide development of new drugs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12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86903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Backups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629400"/>
            <a:ext cx="5715000" cy="228600"/>
          </a:xfr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6629400"/>
            <a:ext cx="228600" cy="228600"/>
          </a:xfrm>
        </p:spPr>
        <p:txBody>
          <a:bodyPr/>
          <a:lstStyle/>
          <a:p>
            <a:fld id="{47547CF9-5B10-D24F-A8D7-45A9778164F7}" type="slidenum">
              <a:rPr lang="uk-UA" smtClean="0"/>
              <a:pPr/>
              <a:t>13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23303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Quasi-Equilibrium Assumption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343025"/>
            <a:ext cx="8329613" cy="2834109"/>
          </a:xfrm>
        </p:spPr>
        <p:txBody>
          <a:bodyPr/>
          <a:lstStyle/>
          <a:p>
            <a:r>
              <a:rPr lang="en-US" sz="2000" b="1" dirty="0"/>
              <a:t>Assumption: </a:t>
            </a:r>
            <a:r>
              <a:rPr lang="en-US" sz="2000" dirty="0"/>
              <a:t>binding is rapid such that drug, target, and complex stay in equilibrium.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This assumption allows us to reduce number of state variables from four [D, T, DT, D</a:t>
            </a:r>
            <a:r>
              <a:rPr lang="en-US" sz="2000" baseline="-25000" dirty="0"/>
              <a:t>P</a:t>
            </a:r>
            <a:r>
              <a:rPr lang="en-US" sz="2000" dirty="0"/>
              <a:t>] to three [</a:t>
            </a:r>
            <a:r>
              <a:rPr lang="en-US" sz="2000" dirty="0" err="1"/>
              <a:t>D</a:t>
            </a:r>
            <a:r>
              <a:rPr lang="en-US" sz="2000" baseline="-25000" dirty="0" err="1"/>
              <a:t>tot</a:t>
            </a:r>
            <a:r>
              <a:rPr lang="en-US" sz="2000" dirty="0"/>
              <a:t>, T</a:t>
            </a:r>
            <a:r>
              <a:rPr lang="en-US" sz="2000" baseline="-25000" dirty="0"/>
              <a:t>tot</a:t>
            </a:r>
            <a:r>
              <a:rPr lang="en-US" sz="2000" dirty="0"/>
              <a:t>, D</a:t>
            </a:r>
            <a:r>
              <a:rPr lang="en-US" sz="2000" baseline="-25000" dirty="0"/>
              <a:t>P</a:t>
            </a:r>
            <a:r>
              <a:rPr lang="en-US" sz="2000" dirty="0"/>
              <a:t>] plus an algebraic set of equations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Binding Models in Drug Dev. | A. Stein | June 2016 | TMDP | Business Use Only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414" y="1938619"/>
            <a:ext cx="2432983" cy="1012382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319" b="84753"/>
          <a:stretch/>
        </p:blipFill>
        <p:spPr>
          <a:xfrm>
            <a:off x="924580" y="4725988"/>
            <a:ext cx="2471737" cy="771277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r="31366" b="43631"/>
          <a:stretch/>
        </p:blipFill>
        <p:spPr>
          <a:xfrm>
            <a:off x="4162418" y="4177134"/>
            <a:ext cx="4498982" cy="1800737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0FB1102-547D-A047-911B-65ECE9A8D9E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2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Quasi-Equilibrium </a:t>
            </a:r>
            <a:br>
              <a:rPr lang="en-US" dirty="0"/>
            </a:br>
            <a:r>
              <a:rPr lang="en-US" dirty="0"/>
              <a:t>Model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Binding Models in Drug Dev. | A. Stein | June 2016 | TMDP | 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0FB1102-547D-A047-911B-65ECE9A8D9E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938213" y="3434804"/>
            <a:ext cx="7119992" cy="2139802"/>
            <a:chOff x="2895600" y="4723450"/>
            <a:chExt cx="5480048" cy="1499550"/>
          </a:xfrm>
        </p:grpSpPr>
        <p:sp>
          <p:nvSpPr>
            <p:cNvPr id="7" name="Rectangle 6"/>
            <p:cNvSpPr/>
            <p:nvPr/>
          </p:nvSpPr>
          <p:spPr>
            <a:xfrm>
              <a:off x="3885267" y="4723450"/>
              <a:ext cx="1087997" cy="5159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Dose or Synthesis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295842" y="4850440"/>
              <a:ext cx="1299663" cy="5159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Elimination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014603" y="4850440"/>
              <a:ext cx="1316597" cy="5159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Distribution</a:t>
              </a:r>
            </a:p>
          </p:txBody>
        </p:sp>
        <p:sp>
          <p:nvSpPr>
            <p:cNvPr id="10" name="Left Brace 9"/>
            <p:cNvSpPr/>
            <p:nvPr/>
          </p:nvSpPr>
          <p:spPr>
            <a:xfrm rot="5400000">
              <a:off x="4329062" y="4823604"/>
              <a:ext cx="182262" cy="1031751"/>
            </a:xfrm>
            <a:prstGeom prst="leftBrace">
              <a:avLst/>
            </a:prstGeom>
            <a:ln w="1270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eft Brace 10"/>
            <p:cNvSpPr/>
            <p:nvPr/>
          </p:nvSpPr>
          <p:spPr>
            <a:xfrm rot="5400000">
              <a:off x="5799102" y="4422513"/>
              <a:ext cx="182260" cy="1833936"/>
            </a:xfrm>
            <a:prstGeom prst="leftBrace">
              <a:avLst/>
            </a:prstGeom>
            <a:ln w="1270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Left Brace 11"/>
            <p:cNvSpPr/>
            <p:nvPr/>
          </p:nvSpPr>
          <p:spPr>
            <a:xfrm rot="5400000">
              <a:off x="7545684" y="4600655"/>
              <a:ext cx="182267" cy="1477661"/>
            </a:xfrm>
            <a:prstGeom prst="leftBrace">
              <a:avLst/>
            </a:prstGeom>
            <a:ln w="1270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 descr="latex-image-1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333"/>
            <a:stretch/>
          </p:blipFill>
          <p:spPr>
            <a:xfrm>
              <a:off x="2895600" y="5239350"/>
              <a:ext cx="5461000" cy="983650"/>
            </a:xfrm>
            <a:prstGeom prst="rect">
              <a:avLst/>
            </a:prstGeom>
          </p:spPr>
        </p:pic>
      </p:grpSp>
      <p:sp>
        <p:nvSpPr>
          <p:cNvPr id="38" name="TextBox 37"/>
          <p:cNvSpPr txBox="1"/>
          <p:nvPr/>
        </p:nvSpPr>
        <p:spPr>
          <a:xfrm>
            <a:off x="955861" y="5771634"/>
            <a:ext cx="7337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Concentrations D, T, and DT are solved for using </a:t>
            </a:r>
          </a:p>
          <a:p>
            <a:r>
              <a:rPr lang="en-US" sz="1800" dirty="0"/>
              <a:t>algebraic binding equations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5112972" y="403447"/>
            <a:ext cx="3830154" cy="2230453"/>
            <a:chOff x="4411006" y="2100310"/>
            <a:chExt cx="3830154" cy="2230453"/>
          </a:xfrm>
        </p:grpSpPr>
        <p:sp>
          <p:nvSpPr>
            <p:cNvPr id="37" name="Rectangle 36"/>
            <p:cNvSpPr/>
            <p:nvPr/>
          </p:nvSpPr>
          <p:spPr>
            <a:xfrm>
              <a:off x="5021106" y="2407340"/>
              <a:ext cx="569080" cy="56908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dirty="0"/>
                <a:t>D</a:t>
              </a:r>
              <a:endParaRPr lang="en-US" sz="2400" baseline="-250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668306" y="2427899"/>
              <a:ext cx="243271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3200" dirty="0"/>
                <a:t>+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27222" y="2407340"/>
              <a:ext cx="569080" cy="56908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dirty="0"/>
                <a:t>T</a:t>
              </a:r>
              <a:endParaRPr lang="en-US" sz="2400" baseline="-25000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7247490" y="2407340"/>
              <a:ext cx="635873" cy="56908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dirty="0"/>
                <a:t>DT</a:t>
              </a:r>
              <a:endParaRPr lang="en-US" sz="2400" baseline="-25000" dirty="0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>
              <a:off x="5503069" y="3013671"/>
              <a:ext cx="0" cy="26515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5021106" y="3761683"/>
              <a:ext cx="569080" cy="56908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dirty="0"/>
                <a:t>D</a:t>
              </a:r>
              <a:r>
                <a:rPr lang="en-US" sz="2400" baseline="-25000" dirty="0"/>
                <a:t>P</a:t>
              </a:r>
              <a:endParaRPr lang="en-US" sz="2400" dirty="0"/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6660405" y="2691880"/>
              <a:ext cx="521559" cy="0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triangle" w="sm" len="sm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V="1">
              <a:off x="5270359" y="3013673"/>
              <a:ext cx="1458" cy="695767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triangle" w="sm" len="sm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5549188" y="3007735"/>
              <a:ext cx="50052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eD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959438" y="3144633"/>
              <a:ext cx="306949" cy="3748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12</a:t>
              </a:r>
            </a:p>
            <a:p>
              <a:r>
                <a:rPr lang="en-US" sz="1600" dirty="0"/>
                <a:t>k</a:t>
              </a:r>
              <a:r>
                <a:rPr lang="en-US" sz="1600" baseline="-25000" dirty="0"/>
                <a:t>21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411006" y="2184105"/>
              <a:ext cx="62678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00" dirty="0"/>
                <a:t>Dose</a:t>
              </a:r>
              <a:endParaRPr lang="en-US" sz="1800" baseline="-25000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>
              <a:off x="4458597" y="2528971"/>
              <a:ext cx="540158" cy="0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6457016" y="2106246"/>
              <a:ext cx="0" cy="26515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6503135" y="2100310"/>
              <a:ext cx="500522" cy="1874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syn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6457016" y="3013671"/>
              <a:ext cx="0" cy="26515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6503135" y="3007735"/>
              <a:ext cx="500522" cy="1874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eT</a:t>
              </a:r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7694520" y="3013671"/>
              <a:ext cx="0" cy="26515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740638" y="3007735"/>
              <a:ext cx="500522" cy="1874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eDT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806084" y="2400719"/>
              <a:ext cx="50052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072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121" y="0"/>
            <a:ext cx="5117757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91400" y="632460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April 4, 2016</a:t>
            </a:r>
          </a:p>
        </p:txBody>
      </p:sp>
    </p:spTree>
    <p:extLst>
      <p:ext uri="{BB962C8B-B14F-4D97-AF65-F5344CB8AC3E}">
        <p14:creationId xmlns:p14="http://schemas.microsoft.com/office/powerpoint/2010/main" val="773060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078" y="614363"/>
            <a:ext cx="8499270" cy="498475"/>
          </a:xfrm>
        </p:spPr>
        <p:txBody>
          <a:bodyPr>
            <a:normAutofit fontScale="90000"/>
          </a:bodyPr>
          <a:lstStyle/>
          <a:p>
            <a:r>
              <a:rPr lang="en-US" dirty="0"/>
              <a:t>Immune therapies may be curative for some patients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Sonia Quaratino | RE meeting | Heidelberg  July 30 2015 | Business Use Only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280" y="6132913"/>
            <a:ext cx="1958400" cy="228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904" y="1600200"/>
            <a:ext cx="6078240" cy="4463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1242721" y="6223768"/>
            <a:ext cx="3918240" cy="231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9pPr>
          </a:lstStyle>
          <a:p>
            <a:r>
              <a:rPr lang="en-GB" altLang="en-US" sz="1100" b="1" dirty="0">
                <a:latin typeface="Arial" charset="0"/>
              </a:rPr>
              <a:t>Dirk </a:t>
            </a:r>
            <a:r>
              <a:rPr lang="en-GB" altLang="en-US" sz="1100" b="1" dirty="0" err="1">
                <a:latin typeface="Arial" charset="0"/>
              </a:rPr>
              <a:t>Schadendorf</a:t>
            </a:r>
            <a:r>
              <a:rPr lang="en-GB" altLang="en-US" sz="1100" b="1" dirty="0">
                <a:latin typeface="Arial" charset="0"/>
              </a:rPr>
              <a:t> et al. JCO 2015;33:1889-1894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0" y="1612900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Metastatic Melanoma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24200" y="4916144"/>
            <a:ext cx="4544834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1     2     </a:t>
            </a:r>
            <a:r>
              <a:rPr lang="en-US"/>
              <a:t>3     4     </a:t>
            </a:r>
            <a:r>
              <a:rPr lang="en-US" dirty="0"/>
              <a:t>5     6     7     8      9    10</a:t>
            </a:r>
          </a:p>
          <a:p>
            <a:pPr algn="ctr"/>
            <a:r>
              <a:rPr lang="en-US" dirty="0"/>
              <a:t>Time (years)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886200" y="4114800"/>
            <a:ext cx="1066800" cy="685800"/>
          </a:xfrm>
          <a:prstGeom prst="line">
            <a:avLst/>
          </a:prstGeom>
          <a:ln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648200" y="4343400"/>
            <a:ext cx="3172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survival outlook 10 years ago</a:t>
            </a:r>
          </a:p>
        </p:txBody>
      </p:sp>
    </p:spTree>
    <p:extLst>
      <p:ext uri="{BB962C8B-B14F-4D97-AF65-F5344CB8AC3E}">
        <p14:creationId xmlns:p14="http://schemas.microsoft.com/office/powerpoint/2010/main" val="3945784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4</a:t>
            </a:fld>
            <a:endParaRPr lang="uk-U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50592"/>
          <a:stretch/>
        </p:blipFill>
        <p:spPr>
          <a:xfrm>
            <a:off x="4648200" y="0"/>
            <a:ext cx="4235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51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8534400" cy="9601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PD-L1 helps hide the cancer cells (droids) from the T cells (troopers)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5</a:t>
            </a:fld>
            <a:endParaRPr lang="uk-U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5143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4343400" y="5734243"/>
            <a:ext cx="3792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Obi Wan (OB-1) = PD-L1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457200" y="1255067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</a:rPr>
              <a:t>Storm Troopers </a:t>
            </a:r>
            <a:r>
              <a:rPr lang="en-US" sz="2400" b="1" dirty="0">
                <a:solidFill>
                  <a:schemeClr val="bg1"/>
                </a:solidFill>
              </a:rPr>
              <a:t>= T cells</a:t>
            </a:r>
          </a:p>
        </p:txBody>
      </p:sp>
      <p:sp>
        <p:nvSpPr>
          <p:cNvPr id="10" name="TextBox 9"/>
          <p:cNvSpPr txBox="1"/>
          <p:nvPr/>
        </p:nvSpPr>
        <p:spPr>
          <a:xfrm flipH="1">
            <a:off x="4686300" y="1250603"/>
            <a:ext cx="2637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Droids = Cancer</a:t>
            </a:r>
          </a:p>
        </p:txBody>
      </p:sp>
      <p:sp>
        <p:nvSpPr>
          <p:cNvPr id="3" name="Rectangle 2"/>
          <p:cNvSpPr/>
          <p:nvPr/>
        </p:nvSpPr>
        <p:spPr>
          <a:xfrm>
            <a:off x="4063223" y="6159622"/>
            <a:ext cx="43524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“These aren’t the cells you’re looking for”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819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8534400" cy="9601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Immuno-therapy blocks PD-L1 (OB-1) so the T cells detect the cancer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6</a:t>
            </a:fld>
            <a:endParaRPr lang="uk-U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5143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4343400" y="5734243"/>
            <a:ext cx="3792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Obi Wan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457200" y="1255067"/>
            <a:ext cx="403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</a:rPr>
              <a:t>Storm Troopers </a:t>
            </a:r>
            <a:r>
              <a:rPr lang="en-US" sz="2400" b="1" dirty="0">
                <a:solidFill>
                  <a:schemeClr val="bg1"/>
                </a:solidFill>
              </a:rPr>
              <a:t>= T cells</a:t>
            </a:r>
          </a:p>
        </p:txBody>
      </p:sp>
      <p:sp>
        <p:nvSpPr>
          <p:cNvPr id="9" name="TextBox 8"/>
          <p:cNvSpPr txBox="1"/>
          <p:nvPr/>
        </p:nvSpPr>
        <p:spPr>
          <a:xfrm flipH="1">
            <a:off x="4686300" y="1250603"/>
            <a:ext cx="2637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Droids = Cancer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2133600" y="2514600"/>
            <a:ext cx="2819400" cy="609600"/>
          </a:xfrm>
          <a:prstGeom prst="line">
            <a:avLst/>
          </a:prstGeom>
          <a:ln w="381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5817812" y="3121026"/>
            <a:ext cx="819151" cy="43352"/>
          </a:xfrm>
          <a:prstGeom prst="line">
            <a:avLst/>
          </a:prstGeom>
          <a:ln w="381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191000" y="3234538"/>
            <a:ext cx="762000" cy="61306"/>
          </a:xfrm>
          <a:prstGeom prst="line">
            <a:avLst/>
          </a:prstGeom>
          <a:ln w="381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5594105" y="3840863"/>
            <a:ext cx="3127374" cy="3127374"/>
            <a:chOff x="5594105" y="3840863"/>
            <a:chExt cx="3127374" cy="3127374"/>
          </a:xfrm>
        </p:grpSpPr>
        <p:grpSp>
          <p:nvGrpSpPr>
            <p:cNvPr id="18" name="Group 17"/>
            <p:cNvGrpSpPr/>
            <p:nvPr/>
          </p:nvGrpSpPr>
          <p:grpSpPr>
            <a:xfrm>
              <a:off x="5594105" y="3840863"/>
              <a:ext cx="3127374" cy="3127374"/>
              <a:chOff x="4441145" y="3383907"/>
              <a:chExt cx="3127374" cy="3127374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8067" b="93267" l="733" r="98467"/>
                        </a14:imgEffect>
                        <a14:imgEffect>
                          <a14:sharpenSoften amount="-37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441145" y="3383907"/>
                <a:ext cx="3127374" cy="3127374"/>
              </a:xfrm>
              <a:prstGeom prst="rect">
                <a:avLst/>
              </a:prstGeom>
            </p:spPr>
          </p:pic>
          <p:cxnSp>
            <p:nvCxnSpPr>
              <p:cNvPr id="17" name="Straight Connector 16"/>
              <p:cNvCxnSpPr/>
              <p:nvPr/>
            </p:nvCxnSpPr>
            <p:spPr>
              <a:xfrm>
                <a:off x="4495800" y="3748578"/>
                <a:ext cx="533400" cy="114568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6030232" y="5549576"/>
              <a:ext cx="1791537" cy="830997"/>
            </a:xfrm>
            <a:prstGeom prst="rect">
              <a:avLst/>
            </a:prstGeom>
            <a:solidFill>
              <a:schemeClr val="bg2">
                <a:lumMod val="25000"/>
                <a:alpha val="36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>
                  <a:solidFill>
                    <a:srgbClr val="FF0000"/>
                  </a:solidFill>
                </a:rPr>
                <a:t>Immuno-</a:t>
              </a:r>
            </a:p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therapy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58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467600" cy="960120"/>
          </a:xfrm>
        </p:spPr>
        <p:txBody>
          <a:bodyPr/>
          <a:lstStyle/>
          <a:p>
            <a:r>
              <a:rPr lang="en-US" dirty="0"/>
              <a:t>How to choose the best dose of a new drug?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clinical trials, usually you identify a dose that is:</a:t>
            </a:r>
          </a:p>
          <a:p>
            <a:pPr lvl="1"/>
            <a:r>
              <a:rPr lang="en-US" dirty="0"/>
              <a:t>high enough to be effective</a:t>
            </a:r>
          </a:p>
          <a:p>
            <a:pPr lvl="1"/>
            <a:r>
              <a:rPr lang="en-US" dirty="0"/>
              <a:t>low enough to be safe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7</a:t>
            </a:fld>
            <a:endParaRPr lang="uk-UA" dirty="0"/>
          </a:p>
        </p:txBody>
      </p:sp>
      <p:sp>
        <p:nvSpPr>
          <p:cNvPr id="6" name="Freeform 5"/>
          <p:cNvSpPr/>
          <p:nvPr/>
        </p:nvSpPr>
        <p:spPr>
          <a:xfrm>
            <a:off x="1676400" y="3200400"/>
            <a:ext cx="5321300" cy="2933700"/>
          </a:xfrm>
          <a:custGeom>
            <a:avLst/>
            <a:gdLst>
              <a:gd name="connsiteX0" fmla="*/ 0 w 5321300"/>
              <a:gd name="connsiteY0" fmla="*/ 0 h 3187700"/>
              <a:gd name="connsiteX1" fmla="*/ 0 w 5321300"/>
              <a:gd name="connsiteY1" fmla="*/ 3187700 h 3187700"/>
              <a:gd name="connsiteX2" fmla="*/ 5321300 w 5321300"/>
              <a:gd name="connsiteY2" fmla="*/ 3187700 h 3187700"/>
              <a:gd name="connsiteX3" fmla="*/ 5321300 w 5321300"/>
              <a:gd name="connsiteY3" fmla="*/ 3035300 h 3187700"/>
              <a:gd name="connsiteX0" fmla="*/ 0 w 5321300"/>
              <a:gd name="connsiteY0" fmla="*/ 0 h 3187700"/>
              <a:gd name="connsiteX1" fmla="*/ 0 w 5321300"/>
              <a:gd name="connsiteY1" fmla="*/ 3187700 h 3187700"/>
              <a:gd name="connsiteX2" fmla="*/ 5321300 w 5321300"/>
              <a:gd name="connsiteY2" fmla="*/ 318770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1300" h="3187700">
                <a:moveTo>
                  <a:pt x="0" y="0"/>
                </a:moveTo>
                <a:lnTo>
                  <a:pt x="0" y="3187700"/>
                </a:lnTo>
                <a:lnTo>
                  <a:pt x="5321300" y="3187700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771900" y="6221968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Dose (mg)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-382852" y="4355584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Proportion of </a:t>
            </a:r>
            <a:r>
              <a:rPr lang="en-US" dirty="0"/>
              <a:t>patients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46215" y="2890327"/>
            <a:ext cx="774571" cy="3434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250000"/>
              </a:lnSpc>
            </a:pPr>
            <a:r>
              <a:rPr lang="en-US" dirty="0"/>
              <a:t>100%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75%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50%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25%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0%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803400" y="4082534"/>
            <a:ext cx="5990377" cy="1929278"/>
            <a:chOff x="1803400" y="4082534"/>
            <a:chExt cx="5990377" cy="1929278"/>
          </a:xfrm>
        </p:grpSpPr>
        <p:sp>
          <p:nvSpPr>
            <p:cNvPr id="10" name="Freeform 9"/>
            <p:cNvSpPr/>
            <p:nvPr/>
          </p:nvSpPr>
          <p:spPr>
            <a:xfrm>
              <a:off x="1803400" y="4267200"/>
              <a:ext cx="4292600" cy="1744612"/>
            </a:xfrm>
            <a:custGeom>
              <a:avLst/>
              <a:gdLst>
                <a:gd name="connsiteX0" fmla="*/ 0 w 5562600"/>
                <a:gd name="connsiteY0" fmla="*/ 2984500 h 2989213"/>
                <a:gd name="connsiteX1" fmla="*/ 1206500 w 5562600"/>
                <a:gd name="connsiteY1" fmla="*/ 2857500 h 2989213"/>
                <a:gd name="connsiteX2" fmla="*/ 2489200 w 5562600"/>
                <a:gd name="connsiteY2" fmla="*/ 2108200 h 2989213"/>
                <a:gd name="connsiteX3" fmla="*/ 3505200 w 5562600"/>
                <a:gd name="connsiteY3" fmla="*/ 774700 h 2989213"/>
                <a:gd name="connsiteX4" fmla="*/ 4279900 w 5562600"/>
                <a:gd name="connsiteY4" fmla="*/ 165100 h 2989213"/>
                <a:gd name="connsiteX5" fmla="*/ 5562600 w 5562600"/>
                <a:gd name="connsiteY5" fmla="*/ 0 h 298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2600" h="2989213">
                  <a:moveTo>
                    <a:pt x="0" y="2984500"/>
                  </a:moveTo>
                  <a:cubicBezTo>
                    <a:pt x="395816" y="2994025"/>
                    <a:pt x="791633" y="3003550"/>
                    <a:pt x="1206500" y="2857500"/>
                  </a:cubicBezTo>
                  <a:cubicBezTo>
                    <a:pt x="1621367" y="2711450"/>
                    <a:pt x="2106083" y="2455333"/>
                    <a:pt x="2489200" y="2108200"/>
                  </a:cubicBezTo>
                  <a:cubicBezTo>
                    <a:pt x="2872317" y="1761067"/>
                    <a:pt x="3206750" y="1098550"/>
                    <a:pt x="3505200" y="774700"/>
                  </a:cubicBezTo>
                  <a:cubicBezTo>
                    <a:pt x="3803650" y="450850"/>
                    <a:pt x="3937000" y="294217"/>
                    <a:pt x="4279900" y="165100"/>
                  </a:cubicBezTo>
                  <a:cubicBezTo>
                    <a:pt x="4622800" y="35983"/>
                    <a:pt x="5562600" y="0"/>
                    <a:pt x="5562600" y="0"/>
                  </a:cubicBezTo>
                </a:path>
              </a:pathLst>
            </a:cu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108700" y="4082534"/>
              <a:ext cx="1685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Adverse Event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803400" y="3733800"/>
            <a:ext cx="5293712" cy="2265313"/>
            <a:chOff x="1803400" y="3733800"/>
            <a:chExt cx="5293712" cy="2265313"/>
          </a:xfrm>
        </p:grpSpPr>
        <p:sp>
          <p:nvSpPr>
            <p:cNvPr id="11" name="Freeform 10"/>
            <p:cNvSpPr/>
            <p:nvPr/>
          </p:nvSpPr>
          <p:spPr>
            <a:xfrm>
              <a:off x="1803400" y="3949699"/>
              <a:ext cx="4254500" cy="2049414"/>
            </a:xfrm>
            <a:custGeom>
              <a:avLst/>
              <a:gdLst>
                <a:gd name="connsiteX0" fmla="*/ 0 w 5562600"/>
                <a:gd name="connsiteY0" fmla="*/ 2984500 h 2989213"/>
                <a:gd name="connsiteX1" fmla="*/ 1206500 w 5562600"/>
                <a:gd name="connsiteY1" fmla="*/ 2857500 h 2989213"/>
                <a:gd name="connsiteX2" fmla="*/ 2489200 w 5562600"/>
                <a:gd name="connsiteY2" fmla="*/ 2108200 h 2989213"/>
                <a:gd name="connsiteX3" fmla="*/ 3505200 w 5562600"/>
                <a:gd name="connsiteY3" fmla="*/ 774700 h 2989213"/>
                <a:gd name="connsiteX4" fmla="*/ 4279900 w 5562600"/>
                <a:gd name="connsiteY4" fmla="*/ 165100 h 2989213"/>
                <a:gd name="connsiteX5" fmla="*/ 5562600 w 5562600"/>
                <a:gd name="connsiteY5" fmla="*/ 0 h 2989213"/>
                <a:gd name="connsiteX0" fmla="*/ 0 w 10961594"/>
                <a:gd name="connsiteY0" fmla="*/ 3003139 h 3007852"/>
                <a:gd name="connsiteX1" fmla="*/ 1206500 w 10961594"/>
                <a:gd name="connsiteY1" fmla="*/ 2876139 h 3007852"/>
                <a:gd name="connsiteX2" fmla="*/ 2489200 w 10961594"/>
                <a:gd name="connsiteY2" fmla="*/ 2126839 h 3007852"/>
                <a:gd name="connsiteX3" fmla="*/ 3505200 w 10961594"/>
                <a:gd name="connsiteY3" fmla="*/ 793339 h 3007852"/>
                <a:gd name="connsiteX4" fmla="*/ 4279900 w 10961594"/>
                <a:gd name="connsiteY4" fmla="*/ 183739 h 3007852"/>
                <a:gd name="connsiteX5" fmla="*/ 10961594 w 10961594"/>
                <a:gd name="connsiteY5" fmla="*/ 0 h 3007852"/>
                <a:gd name="connsiteX0" fmla="*/ 0 w 10961594"/>
                <a:gd name="connsiteY0" fmla="*/ 3003139 h 3007852"/>
                <a:gd name="connsiteX1" fmla="*/ 1206500 w 10961594"/>
                <a:gd name="connsiteY1" fmla="*/ 2876139 h 3007852"/>
                <a:gd name="connsiteX2" fmla="*/ 2489200 w 10961594"/>
                <a:gd name="connsiteY2" fmla="*/ 2126839 h 3007852"/>
                <a:gd name="connsiteX3" fmla="*/ 3505200 w 10961594"/>
                <a:gd name="connsiteY3" fmla="*/ 793339 h 3007852"/>
                <a:gd name="connsiteX4" fmla="*/ 5752352 w 10961594"/>
                <a:gd name="connsiteY4" fmla="*/ 165099 h 3007852"/>
                <a:gd name="connsiteX5" fmla="*/ 10961594 w 10961594"/>
                <a:gd name="connsiteY5" fmla="*/ 0 h 3007852"/>
                <a:gd name="connsiteX0" fmla="*/ 0 w 10961594"/>
                <a:gd name="connsiteY0" fmla="*/ 3003139 h 3007852"/>
                <a:gd name="connsiteX1" fmla="*/ 1206500 w 10961594"/>
                <a:gd name="connsiteY1" fmla="*/ 2876139 h 3007852"/>
                <a:gd name="connsiteX2" fmla="*/ 2489200 w 10961594"/>
                <a:gd name="connsiteY2" fmla="*/ 2126839 h 3007852"/>
                <a:gd name="connsiteX3" fmla="*/ 3865134 w 10961594"/>
                <a:gd name="connsiteY3" fmla="*/ 867896 h 3007852"/>
                <a:gd name="connsiteX4" fmla="*/ 5752352 w 10961594"/>
                <a:gd name="connsiteY4" fmla="*/ 165099 h 3007852"/>
                <a:gd name="connsiteX5" fmla="*/ 10961594 w 10961594"/>
                <a:gd name="connsiteY5" fmla="*/ 0 h 300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61594" h="3007852">
                  <a:moveTo>
                    <a:pt x="0" y="3003139"/>
                  </a:moveTo>
                  <a:cubicBezTo>
                    <a:pt x="395816" y="3012664"/>
                    <a:pt x="791633" y="3022189"/>
                    <a:pt x="1206500" y="2876139"/>
                  </a:cubicBezTo>
                  <a:cubicBezTo>
                    <a:pt x="1621367" y="2730089"/>
                    <a:pt x="2046094" y="2461546"/>
                    <a:pt x="2489200" y="2126839"/>
                  </a:cubicBezTo>
                  <a:cubicBezTo>
                    <a:pt x="2932306" y="1792132"/>
                    <a:pt x="3321275" y="1194853"/>
                    <a:pt x="3865134" y="867896"/>
                  </a:cubicBezTo>
                  <a:cubicBezTo>
                    <a:pt x="4408993" y="540939"/>
                    <a:pt x="4569609" y="309748"/>
                    <a:pt x="5752352" y="165099"/>
                  </a:cubicBezTo>
                  <a:cubicBezTo>
                    <a:pt x="6935095" y="20450"/>
                    <a:pt x="10961594" y="0"/>
                    <a:pt x="10961594" y="0"/>
                  </a:cubicBezTo>
                </a:path>
              </a:pathLst>
            </a:custGeom>
            <a:noFill/>
            <a:ln w="57150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108700" y="3733800"/>
              <a:ext cx="988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432FF"/>
                  </a:solidFill>
                </a:rPr>
                <a:t>Efficacy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933700" y="3219450"/>
            <a:ext cx="1143000" cy="2914650"/>
            <a:chOff x="2933700" y="3219450"/>
            <a:chExt cx="1143000" cy="291465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3505200" y="3505200"/>
              <a:ext cx="0" cy="262890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933700" y="3219450"/>
              <a:ext cx="1143000" cy="5334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Optimal Dose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23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8382000" cy="960120"/>
          </a:xfrm>
        </p:spPr>
        <p:txBody>
          <a:bodyPr>
            <a:normAutofit/>
          </a:bodyPr>
          <a:lstStyle/>
          <a:p>
            <a:r>
              <a:rPr lang="en-US" dirty="0"/>
              <a:t>How to choose a dose when available information is limited?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Immunotherapies are often relatively safe</a:t>
            </a:r>
          </a:p>
          <a:p>
            <a:r>
              <a:rPr lang="en-US" dirty="0"/>
              <a:t>Efficacy data is often limited in early clinical trials</a:t>
            </a:r>
          </a:p>
          <a:p>
            <a:r>
              <a:rPr lang="en-US" dirty="0"/>
              <a:t>Need to use additional information to choose dose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6" name="Freeform 5"/>
          <p:cNvSpPr/>
          <p:nvPr/>
        </p:nvSpPr>
        <p:spPr>
          <a:xfrm>
            <a:off x="1676400" y="3200400"/>
            <a:ext cx="5321300" cy="2933700"/>
          </a:xfrm>
          <a:custGeom>
            <a:avLst/>
            <a:gdLst>
              <a:gd name="connsiteX0" fmla="*/ 0 w 5321300"/>
              <a:gd name="connsiteY0" fmla="*/ 0 h 3187700"/>
              <a:gd name="connsiteX1" fmla="*/ 0 w 5321300"/>
              <a:gd name="connsiteY1" fmla="*/ 3187700 h 3187700"/>
              <a:gd name="connsiteX2" fmla="*/ 5321300 w 5321300"/>
              <a:gd name="connsiteY2" fmla="*/ 3187700 h 3187700"/>
              <a:gd name="connsiteX3" fmla="*/ 5321300 w 5321300"/>
              <a:gd name="connsiteY3" fmla="*/ 3035300 h 3187700"/>
              <a:gd name="connsiteX0" fmla="*/ 0 w 5321300"/>
              <a:gd name="connsiteY0" fmla="*/ 0 h 3187700"/>
              <a:gd name="connsiteX1" fmla="*/ 0 w 5321300"/>
              <a:gd name="connsiteY1" fmla="*/ 3187700 h 3187700"/>
              <a:gd name="connsiteX2" fmla="*/ 5321300 w 5321300"/>
              <a:gd name="connsiteY2" fmla="*/ 318770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1300" h="3187700">
                <a:moveTo>
                  <a:pt x="0" y="0"/>
                </a:moveTo>
                <a:lnTo>
                  <a:pt x="0" y="3187700"/>
                </a:lnTo>
                <a:lnTo>
                  <a:pt x="5321300" y="3187700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771900" y="6221968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Dose (mg)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-382852" y="4355584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Proportion of </a:t>
            </a:r>
            <a:r>
              <a:rPr lang="en-US" dirty="0"/>
              <a:t>patients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46215" y="2890327"/>
            <a:ext cx="774571" cy="3434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250000"/>
              </a:lnSpc>
            </a:pPr>
            <a:r>
              <a:rPr lang="en-US" dirty="0"/>
              <a:t>100%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75%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50%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25%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0%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803400" y="5486400"/>
            <a:ext cx="6000685" cy="525412"/>
            <a:chOff x="1803400" y="3294297"/>
            <a:chExt cx="6000685" cy="2717515"/>
          </a:xfrm>
        </p:grpSpPr>
        <p:sp>
          <p:nvSpPr>
            <p:cNvPr id="10" name="Freeform 9"/>
            <p:cNvSpPr/>
            <p:nvPr/>
          </p:nvSpPr>
          <p:spPr>
            <a:xfrm>
              <a:off x="1803400" y="4267200"/>
              <a:ext cx="4292600" cy="1744612"/>
            </a:xfrm>
            <a:custGeom>
              <a:avLst/>
              <a:gdLst>
                <a:gd name="connsiteX0" fmla="*/ 0 w 5562600"/>
                <a:gd name="connsiteY0" fmla="*/ 2984500 h 2989213"/>
                <a:gd name="connsiteX1" fmla="*/ 1206500 w 5562600"/>
                <a:gd name="connsiteY1" fmla="*/ 2857500 h 2989213"/>
                <a:gd name="connsiteX2" fmla="*/ 2489200 w 5562600"/>
                <a:gd name="connsiteY2" fmla="*/ 2108200 h 2989213"/>
                <a:gd name="connsiteX3" fmla="*/ 3505200 w 5562600"/>
                <a:gd name="connsiteY3" fmla="*/ 774700 h 2989213"/>
                <a:gd name="connsiteX4" fmla="*/ 4279900 w 5562600"/>
                <a:gd name="connsiteY4" fmla="*/ 165100 h 2989213"/>
                <a:gd name="connsiteX5" fmla="*/ 5562600 w 5562600"/>
                <a:gd name="connsiteY5" fmla="*/ 0 h 298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2600" h="2989213">
                  <a:moveTo>
                    <a:pt x="0" y="2984500"/>
                  </a:moveTo>
                  <a:cubicBezTo>
                    <a:pt x="395816" y="2994025"/>
                    <a:pt x="791633" y="3003550"/>
                    <a:pt x="1206500" y="2857500"/>
                  </a:cubicBezTo>
                  <a:cubicBezTo>
                    <a:pt x="1621367" y="2711450"/>
                    <a:pt x="2106083" y="2455333"/>
                    <a:pt x="2489200" y="2108200"/>
                  </a:cubicBezTo>
                  <a:cubicBezTo>
                    <a:pt x="2872317" y="1761067"/>
                    <a:pt x="3206750" y="1098550"/>
                    <a:pt x="3505200" y="774700"/>
                  </a:cubicBezTo>
                  <a:cubicBezTo>
                    <a:pt x="3803650" y="450850"/>
                    <a:pt x="3937000" y="294217"/>
                    <a:pt x="4279900" y="165100"/>
                  </a:cubicBezTo>
                  <a:cubicBezTo>
                    <a:pt x="4622800" y="35983"/>
                    <a:pt x="5562600" y="0"/>
                    <a:pt x="5562600" y="0"/>
                  </a:cubicBezTo>
                </a:path>
              </a:pathLst>
            </a:cu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119008" y="3294297"/>
              <a:ext cx="1685077" cy="3693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Adverse Event</a:t>
              </a:r>
            </a:p>
          </p:txBody>
        </p:sp>
      </p:grpSp>
      <p:sp>
        <p:nvSpPr>
          <p:cNvPr id="16" name="Rectangle 15"/>
          <p:cNvSpPr/>
          <p:nvPr/>
        </p:nvSpPr>
        <p:spPr>
          <a:xfrm>
            <a:off x="3831342" y="4028584"/>
            <a:ext cx="1143000" cy="5334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Optimal Dose?</a:t>
            </a:r>
          </a:p>
        </p:txBody>
      </p:sp>
    </p:spTree>
    <p:extLst>
      <p:ext uri="{BB962C8B-B14F-4D97-AF65-F5344CB8AC3E}">
        <p14:creationId xmlns:p14="http://schemas.microsoft.com/office/powerpoint/2010/main" val="1062980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C9F75-2BE0-AE47-96FF-1FE2AE8DE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 engagement has been used to guide dose selection</a:t>
            </a:r>
            <a:r>
              <a:rPr lang="en-US" baseline="30000" dirty="0"/>
              <a:t>1-2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2177C-788B-9D43-AFE7-18B3A87E5F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AB2E77-3387-2C4F-A6D3-F2D20B5FCA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9</a:t>
            </a:fld>
            <a:endParaRPr lang="uk-UA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2CB4C8-3A61-E842-9D78-FEE73C626456}"/>
              </a:ext>
            </a:extLst>
          </p:cNvPr>
          <p:cNvGrpSpPr/>
          <p:nvPr/>
        </p:nvGrpSpPr>
        <p:grpSpPr>
          <a:xfrm rot="16200000">
            <a:off x="2993691" y="2078839"/>
            <a:ext cx="930864" cy="438054"/>
            <a:chOff x="1981200" y="2223087"/>
            <a:chExt cx="1295400" cy="609600"/>
          </a:xfrm>
          <a:solidFill>
            <a:srgbClr val="EC9A1E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474F45-F91F-2A46-95D8-FEF4E5AEBAEE}"/>
                </a:ext>
              </a:extLst>
            </p:cNvPr>
            <p:cNvSpPr/>
            <p:nvPr/>
          </p:nvSpPr>
          <p:spPr>
            <a:xfrm>
              <a:off x="1981200" y="2413587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Moon 10">
              <a:extLst>
                <a:ext uri="{FF2B5EF4-FFF2-40B4-BE49-F238E27FC236}">
                  <a16:creationId xmlns:a16="http://schemas.microsoft.com/office/drawing/2014/main" id="{4FFCD63B-49E5-2A44-B866-6A4354E44B30}"/>
                </a:ext>
              </a:extLst>
            </p:cNvPr>
            <p:cNvSpPr/>
            <p:nvPr/>
          </p:nvSpPr>
          <p:spPr>
            <a:xfrm>
              <a:off x="2819400" y="2223087"/>
              <a:ext cx="457200" cy="609600"/>
            </a:xfrm>
            <a:prstGeom prst="mo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5F832A-EE14-DA49-ABA5-818D6F29C5AE}"/>
              </a:ext>
            </a:extLst>
          </p:cNvPr>
          <p:cNvGrpSpPr/>
          <p:nvPr/>
        </p:nvGrpSpPr>
        <p:grpSpPr>
          <a:xfrm rot="9900000">
            <a:off x="1049387" y="1880971"/>
            <a:ext cx="481401" cy="807599"/>
            <a:chOff x="2180831" y="2895600"/>
            <a:chExt cx="714769" cy="1199098"/>
          </a:xfrm>
          <a:solidFill>
            <a:srgbClr val="0460A9"/>
          </a:solidFill>
        </p:grpSpPr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8DE3141F-FB07-5E48-B587-89587B7BCB9B}"/>
                </a:ext>
              </a:extLst>
            </p:cNvPr>
            <p:cNvSpPr/>
            <p:nvPr/>
          </p:nvSpPr>
          <p:spPr>
            <a:xfrm>
              <a:off x="2438400" y="2895600"/>
              <a:ext cx="457200" cy="457200"/>
            </a:xfrm>
            <a:prstGeom prst="corner">
              <a:avLst>
                <a:gd name="adj1" fmla="val 21739"/>
                <a:gd name="adj2" fmla="val 217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77B819E-DE8E-DF4E-BF31-576AF51FCBEB}"/>
                </a:ext>
              </a:extLst>
            </p:cNvPr>
            <p:cNvSpPr/>
            <p:nvPr/>
          </p:nvSpPr>
          <p:spPr>
            <a:xfrm rot="2324461">
              <a:off x="2180831" y="3180298"/>
              <a:ext cx="93497" cy="914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AFCFC8D-89CB-484B-8517-C52622006CE4}"/>
              </a:ext>
            </a:extLst>
          </p:cNvPr>
          <p:cNvGrpSpPr/>
          <p:nvPr/>
        </p:nvGrpSpPr>
        <p:grpSpPr>
          <a:xfrm>
            <a:off x="1792801" y="3892521"/>
            <a:ext cx="693720" cy="1523817"/>
            <a:chOff x="2020821" y="4498487"/>
            <a:chExt cx="693720" cy="152381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F1EBE4F-D7C8-B949-8524-8EE2C5739D23}"/>
                </a:ext>
              </a:extLst>
            </p:cNvPr>
            <p:cNvGrpSpPr/>
            <p:nvPr/>
          </p:nvGrpSpPr>
          <p:grpSpPr>
            <a:xfrm rot="16200000">
              <a:off x="2030082" y="5337845"/>
              <a:ext cx="930864" cy="438054"/>
              <a:chOff x="1981200" y="2223087"/>
              <a:chExt cx="1295400" cy="609600"/>
            </a:xfrm>
            <a:solidFill>
              <a:srgbClr val="EC9A1E"/>
            </a:solidFill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3B62CE3-E501-BC45-B3E7-3A534E2CD2C7}"/>
                  </a:ext>
                </a:extLst>
              </p:cNvPr>
              <p:cNvSpPr/>
              <p:nvPr/>
            </p:nvSpPr>
            <p:spPr>
              <a:xfrm>
                <a:off x="1981200" y="2413587"/>
                <a:ext cx="914400" cy="2286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Moon 27">
                <a:extLst>
                  <a:ext uri="{FF2B5EF4-FFF2-40B4-BE49-F238E27FC236}">
                    <a16:creationId xmlns:a16="http://schemas.microsoft.com/office/drawing/2014/main" id="{E1E84380-2E0B-3441-9A7A-901161821441}"/>
                  </a:ext>
                </a:extLst>
              </p:cNvPr>
              <p:cNvSpPr/>
              <p:nvPr/>
            </p:nvSpPr>
            <p:spPr>
              <a:xfrm>
                <a:off x="2819400" y="2223087"/>
                <a:ext cx="457200" cy="609600"/>
              </a:xfrm>
              <a:prstGeom prst="mo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3F689F5-D3D1-C14C-8DC5-1C9EC62E40FA}"/>
                </a:ext>
              </a:extLst>
            </p:cNvPr>
            <p:cNvGrpSpPr/>
            <p:nvPr/>
          </p:nvGrpSpPr>
          <p:grpSpPr>
            <a:xfrm rot="8795135">
              <a:off x="2020821" y="4498487"/>
              <a:ext cx="481401" cy="807599"/>
              <a:chOff x="2180831" y="2895600"/>
              <a:chExt cx="714769" cy="1199098"/>
            </a:xfrm>
            <a:solidFill>
              <a:srgbClr val="0460A9"/>
            </a:solidFill>
          </p:grpSpPr>
          <p:sp>
            <p:nvSpPr>
              <p:cNvPr id="25" name="L-Shape 24">
                <a:extLst>
                  <a:ext uri="{FF2B5EF4-FFF2-40B4-BE49-F238E27FC236}">
                    <a16:creationId xmlns:a16="http://schemas.microsoft.com/office/drawing/2014/main" id="{78AEFB6E-6D2B-A449-B4BF-CD3F1C50D2DC}"/>
                  </a:ext>
                </a:extLst>
              </p:cNvPr>
              <p:cNvSpPr/>
              <p:nvPr/>
            </p:nvSpPr>
            <p:spPr>
              <a:xfrm>
                <a:off x="2438400" y="2895600"/>
                <a:ext cx="457200" cy="457200"/>
              </a:xfrm>
              <a:prstGeom prst="corner">
                <a:avLst>
                  <a:gd name="adj1" fmla="val 21739"/>
                  <a:gd name="adj2" fmla="val 2173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72988A8B-D19B-6241-8CC8-AD23927F2673}"/>
                  </a:ext>
                </a:extLst>
              </p:cNvPr>
              <p:cNvSpPr/>
              <p:nvPr/>
            </p:nvSpPr>
            <p:spPr>
              <a:xfrm rot="2324461">
                <a:off x="2180831" y="3180298"/>
                <a:ext cx="93497" cy="914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0FB1872-16D7-6249-978C-C5487D1234D0}"/>
              </a:ext>
            </a:extLst>
          </p:cNvPr>
          <p:cNvSpPr txBox="1"/>
          <p:nvPr/>
        </p:nvSpPr>
        <p:spPr>
          <a:xfrm>
            <a:off x="441304" y="1673537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Anti-PD-1</a:t>
            </a:r>
          </a:p>
          <a:p>
            <a:pPr algn="ctr"/>
            <a:r>
              <a:rPr lang="en-US" dirty="0"/>
              <a:t>Drug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C76C38-539C-CB40-A982-C89B6FFD094B}"/>
              </a:ext>
            </a:extLst>
          </p:cNvPr>
          <p:cNvSpPr txBox="1"/>
          <p:nvPr/>
        </p:nvSpPr>
        <p:spPr>
          <a:xfrm>
            <a:off x="2547224" y="167353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PD-1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07B617-9640-1345-9503-303C0C1E60E9}"/>
              </a:ext>
            </a:extLst>
          </p:cNvPr>
          <p:cNvSpPr txBox="1"/>
          <p:nvPr/>
        </p:nvSpPr>
        <p:spPr>
          <a:xfrm>
            <a:off x="823594" y="3811503"/>
            <a:ext cx="1287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Drug-PD-1</a:t>
            </a:r>
          </a:p>
          <a:p>
            <a:pPr algn="ctr"/>
            <a:r>
              <a:rPr lang="en-US" dirty="0"/>
              <a:t>Complex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ABDDB8-B966-2445-AFE1-0D7A9C5842FC}"/>
              </a:ext>
            </a:extLst>
          </p:cNvPr>
          <p:cNvSpPr txBox="1"/>
          <p:nvPr/>
        </p:nvSpPr>
        <p:spPr>
          <a:xfrm>
            <a:off x="2009770" y="1959009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695631C-AA3D-1145-B6AA-975647DDCE61}"/>
              </a:ext>
            </a:extLst>
          </p:cNvPr>
          <p:cNvGrpSpPr/>
          <p:nvPr/>
        </p:nvGrpSpPr>
        <p:grpSpPr>
          <a:xfrm>
            <a:off x="2205687" y="2814528"/>
            <a:ext cx="89815" cy="786693"/>
            <a:chOff x="3612754" y="2961087"/>
            <a:chExt cx="52695" cy="913068"/>
          </a:xfrm>
          <a:noFill/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F16B3919-7669-EC4A-885E-76DAA4E3149A}"/>
                </a:ext>
              </a:extLst>
            </p:cNvPr>
            <p:cNvCxnSpPr/>
            <p:nvPr/>
          </p:nvCxnSpPr>
          <p:spPr>
            <a:xfrm flipV="1">
              <a:off x="3665449" y="2961087"/>
              <a:ext cx="0" cy="893369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39EF949-35FA-234C-B575-79CC84F19247}"/>
                </a:ext>
              </a:extLst>
            </p:cNvPr>
            <p:cNvCxnSpPr/>
            <p:nvPr/>
          </p:nvCxnSpPr>
          <p:spPr>
            <a:xfrm>
              <a:off x="3612754" y="2984384"/>
              <a:ext cx="0" cy="889771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E16B79E-A99F-9F4C-9B7A-6FC156803468}"/>
              </a:ext>
            </a:extLst>
          </p:cNvPr>
          <p:cNvGrpSpPr/>
          <p:nvPr/>
        </p:nvGrpSpPr>
        <p:grpSpPr>
          <a:xfrm>
            <a:off x="3950547" y="1832433"/>
            <a:ext cx="4780492" cy="3786909"/>
            <a:chOff x="4442654" y="2575272"/>
            <a:chExt cx="4260042" cy="3374631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C908ADCC-4A95-8349-84B0-9AA6ED005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56103" y="2575272"/>
              <a:ext cx="4146593" cy="3345627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A8AB730-54F5-8C42-81BF-1BC8ADDDD98E}"/>
                </a:ext>
              </a:extLst>
            </p:cNvPr>
            <p:cNvSpPr txBox="1"/>
            <p:nvPr/>
          </p:nvSpPr>
          <p:spPr>
            <a:xfrm>
              <a:off x="6172201" y="5620780"/>
              <a:ext cx="1398772" cy="329123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Dose (mg/kg)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0358BB2-4699-1046-B2B4-712A04B9567D}"/>
                </a:ext>
              </a:extLst>
            </p:cNvPr>
            <p:cNvSpPr txBox="1"/>
            <p:nvPr/>
          </p:nvSpPr>
          <p:spPr>
            <a:xfrm rot="16200000">
              <a:off x="3551280" y="3747129"/>
              <a:ext cx="2358714" cy="5759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Probability of Achieving </a:t>
              </a:r>
            </a:p>
            <a:p>
              <a:pPr algn="ctr"/>
              <a:r>
                <a:rPr lang="en-US" dirty="0"/>
                <a:t>95% target engagement</a:t>
              </a:r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8E0BE08A-A953-E946-8AF1-33BA1C2F6F69}"/>
              </a:ext>
            </a:extLst>
          </p:cNvPr>
          <p:cNvSpPr/>
          <p:nvPr/>
        </p:nvSpPr>
        <p:spPr>
          <a:xfrm>
            <a:off x="164850" y="5790747"/>
            <a:ext cx="878250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Deng, </a:t>
            </a:r>
            <a:r>
              <a:rPr lang="en-US" sz="1100" dirty="0" err="1">
                <a:solidFill>
                  <a:srgbClr val="222222"/>
                </a:solidFill>
                <a:latin typeface="Arial" panose="020B0604020202020204" pitchFamily="34" charset="0"/>
              </a:rPr>
              <a:t>Rong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, et al. "Preclinical pharmacokinetics, pharmacodynamics, tissue distribution, and tumor penetration of anti-PD-L1 monoclonal antibody, an immune checkpoint inhibitor." </a:t>
            </a:r>
            <a:r>
              <a:rPr lang="en-US" sz="1100" i="1" dirty="0">
                <a:solidFill>
                  <a:srgbClr val="222222"/>
                </a:solidFill>
                <a:latin typeface="Arial" panose="020B0604020202020204" pitchFamily="34" charset="0"/>
              </a:rPr>
              <a:t>MAbs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. Vol. 8. No. 3. Taylor &amp; Francis, 2016.</a:t>
            </a:r>
          </a:p>
          <a:p>
            <a:pPr marL="342900" indent="-342900">
              <a:buAutoNum type="arabicPeriod"/>
            </a:pPr>
            <a:r>
              <a:rPr lang="en-US" sz="1100" dirty="0" err="1"/>
              <a:t>Elassaiss‐Schaap</a:t>
            </a:r>
            <a:r>
              <a:rPr lang="en-US" sz="1100" dirty="0"/>
              <a:t>, J., et al. "Using model‐based “learn and confirm” to reveal the pharmacokinetics‐pharmacodynamics relationship of pembrolizumab in the KEYNOTE‐001 Trial." </a:t>
            </a:r>
            <a:r>
              <a:rPr lang="en-US" sz="1100" i="1" dirty="0"/>
              <a:t>CPT: pharmacometrics &amp; systems pharmacology</a:t>
            </a:r>
            <a:r>
              <a:rPr lang="en-US" sz="1100" dirty="0"/>
              <a:t> 6.1 (2017): 21-28.</a:t>
            </a:r>
          </a:p>
        </p:txBody>
      </p:sp>
    </p:spTree>
    <p:extLst>
      <p:ext uri="{BB962C8B-B14F-4D97-AF65-F5344CB8AC3E}">
        <p14:creationId xmlns:p14="http://schemas.microsoft.com/office/powerpoint/2010/main" val="2549008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theme/theme1.xml><?xml version="1.0" encoding="utf-8"?>
<a:theme xmlns:a="http://schemas.openxmlformats.org/drawingml/2006/main" name="blank">
  <a:themeElements>
    <a:clrScheme name="Novartis 2016">
      <a:dk1>
        <a:srgbClr val="000000"/>
      </a:dk1>
      <a:lt1>
        <a:srgbClr val="FFFFFF"/>
      </a:lt1>
      <a:dk2>
        <a:srgbClr val="404040"/>
      </a:dk2>
      <a:lt2>
        <a:srgbClr val="CCCCCC"/>
      </a:lt2>
      <a:accent1>
        <a:srgbClr val="0460A9"/>
      </a:accent1>
      <a:accent2>
        <a:srgbClr val="E74A21"/>
      </a:accent2>
      <a:accent3>
        <a:srgbClr val="EC9A1E"/>
      </a:accent3>
      <a:accent4>
        <a:srgbClr val="8D1F1B"/>
      </a:accent4>
      <a:accent5>
        <a:srgbClr val="7F7F7F"/>
      </a:accent5>
      <a:accent6>
        <a:srgbClr val="404040"/>
      </a:accent6>
      <a:hlink>
        <a:srgbClr val="0460A9"/>
      </a:hlink>
      <a:folHlink>
        <a:srgbClr val="0460A9"/>
      </a:folHlink>
    </a:clrScheme>
    <a:fontScheme name="Novartis 2016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Novartis 2016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3F82403C-12A1-48DE-98CE-22D763759EA9}" vid="{29229F9C-5F03-4EAC-9AD9-5098AE5586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4973</TotalTime>
  <Words>587</Words>
  <Application>Microsoft Macintosh PowerPoint</Application>
  <PresentationFormat>On-screen Show (4:3)</PresentationFormat>
  <Paragraphs>137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Arial Black</vt:lpstr>
      <vt:lpstr>Cambria Math</vt:lpstr>
      <vt:lpstr>msgothic</vt:lpstr>
      <vt:lpstr>blank</vt:lpstr>
      <vt:lpstr>Support dose selection in oncology trials by predicting receptor occupancy</vt:lpstr>
      <vt:lpstr>PowerPoint Presentation</vt:lpstr>
      <vt:lpstr>Immune therapies may be curative for some patients</vt:lpstr>
      <vt:lpstr>PowerPoint Presentation</vt:lpstr>
      <vt:lpstr>PD-L1 helps hide the cancer cells (droids) from the T cells (troopers)</vt:lpstr>
      <vt:lpstr>Immuno-therapy blocks PD-L1 (OB-1) so the T cells detect the cancer</vt:lpstr>
      <vt:lpstr>How to choose the best dose of a new drug?</vt:lpstr>
      <vt:lpstr>How to choose a dose when available information is limited?</vt:lpstr>
      <vt:lpstr>Target engagement has been used to guide dose selection1-2</vt:lpstr>
      <vt:lpstr>A formula exists for predicting target engagement</vt:lpstr>
      <vt:lpstr>Target engagement does not take into account competition with its endogenous ligand</vt:lpstr>
      <vt:lpstr>Challenge for workshop</vt:lpstr>
      <vt:lpstr>Backups</vt:lpstr>
      <vt:lpstr>The Quasi-Equilibrium Assumption</vt:lpstr>
      <vt:lpstr>Quasi-Equilibrium  Model </vt:lpstr>
    </vt:vector>
  </TitlesOfParts>
  <Company>Novartis</Company>
  <LinksUpToDate>false</LinksUpToDate>
  <SharedDoc>false</SharedDoc>
  <HyperlinkBase/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PDR001, a PD-1 inhibitor</dc:title>
  <dc:creator>Cameron, JohnScott</dc:creator>
  <cp:lastModifiedBy>Stein, Andrew</cp:lastModifiedBy>
  <cp:revision>208</cp:revision>
  <dcterms:created xsi:type="dcterms:W3CDTF">2016-09-01T12:48:40Z</dcterms:created>
  <dcterms:modified xsi:type="dcterms:W3CDTF">2018-07-23T14:13:23Z</dcterms:modified>
</cp:coreProperties>
</file>

<file path=docProps/thumbnail.jpeg>
</file>